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76" r:id="rId3"/>
    <p:sldId id="256" r:id="rId4"/>
    <p:sldId id="267" r:id="rId5"/>
    <p:sldId id="257" r:id="rId6"/>
    <p:sldId id="268" r:id="rId7"/>
    <p:sldId id="265" r:id="rId8"/>
    <p:sldId id="278" r:id="rId9"/>
    <p:sldId id="274" r:id="rId10"/>
    <p:sldId id="277" r:id="rId11"/>
    <p:sldId id="259" r:id="rId12"/>
    <p:sldId id="260" r:id="rId13"/>
    <p:sldId id="263" r:id="rId14"/>
    <p:sldId id="262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 showGuides="1">
      <p:cViewPr varScale="1">
        <p:scale>
          <a:sx n="57" d="100"/>
          <a:sy n="57" d="100"/>
        </p:scale>
        <p:origin x="72" y="6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08D36-41C6-4E81-A46E-DD78A4272E74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A5D85-9F88-4398-BB02-2DA591D7CF0E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08D36-41C6-4E81-A46E-DD78A4272E74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A5D85-9F88-4398-BB02-2DA591D7CF0E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08D36-41C6-4E81-A46E-DD78A4272E74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A5D85-9F88-4398-BB02-2DA591D7CF0E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08D36-41C6-4E81-A46E-DD78A4272E74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A5D85-9F88-4398-BB02-2DA591D7CF0E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08D36-41C6-4E81-A46E-DD78A4272E74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A5D85-9F88-4398-BB02-2DA591D7CF0E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08D36-41C6-4E81-A46E-DD78A4272E74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A5D85-9F88-4398-BB02-2DA591D7CF0E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08D36-41C6-4E81-A46E-DD78A4272E74}" type="datetimeFigureOut">
              <a:rPr lang="ru-RU" smtClean="0"/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A5D85-9F88-4398-BB02-2DA591D7CF0E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08D36-41C6-4E81-A46E-DD78A4272E74}" type="datetimeFigureOut">
              <a:rPr lang="ru-RU" smtClean="0"/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A5D85-9F88-4398-BB02-2DA591D7CF0E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08D36-41C6-4E81-A46E-DD78A4272E74}" type="datetimeFigureOut">
              <a:rPr lang="ru-RU" smtClean="0"/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A5D85-9F88-4398-BB02-2DA591D7CF0E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08D36-41C6-4E81-A46E-DD78A4272E74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A5D85-9F88-4398-BB02-2DA591D7CF0E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08D36-41C6-4E81-A46E-DD78A4272E74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A5D85-9F88-4398-BB02-2DA591D7CF0E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208D36-41C6-4E81-A46E-DD78A4272E74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9A5D85-9F88-4398-BB02-2DA591D7CF0E}" type="slidenum">
              <a:rPr lang="ru-RU" smtClean="0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11.jpeg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  <a:alpha val="9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808892" y="1230923"/>
          <a:ext cx="10427679" cy="52138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5893"/>
                <a:gridCol w="3475893"/>
                <a:gridCol w="3475893"/>
              </a:tblGrid>
              <a:tr h="260691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60691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9" name="Рисунок 8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984" y="1406769"/>
            <a:ext cx="3182816" cy="228600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3738" y="1389181"/>
            <a:ext cx="3200400" cy="230358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3075" y="1389181"/>
            <a:ext cx="3200402" cy="230358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985" y="3991708"/>
            <a:ext cx="3200401" cy="233875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3738" y="3991708"/>
            <a:ext cx="3217985" cy="2338754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3075" y="3991708"/>
            <a:ext cx="3200401" cy="233875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534" y="1"/>
            <a:ext cx="12073466" cy="1371592"/>
          </a:xfrm>
        </p:spPr>
        <p:txBody>
          <a:bodyPr>
            <a:noAutofit/>
          </a:bodyPr>
          <a:lstStyle/>
          <a:p>
            <a:r>
              <a:rPr lang="ru-RU" b="1" dirty="0" smtClean="0"/>
              <a:t>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«Инвалидность – одна из человеческих особенностей…»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5490" y="3974120"/>
            <a:ext cx="3217986" cy="233875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  <a:alpha val="9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168399" y="1143000"/>
          <a:ext cx="9664700" cy="52929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43557"/>
                <a:gridCol w="3243557"/>
                <a:gridCol w="3177586"/>
              </a:tblGrid>
              <a:tr h="271916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57380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1200" y="1266092"/>
            <a:ext cx="3005016" cy="249701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7001" y="1266091"/>
            <a:ext cx="2959100" cy="249701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6891" y="3951774"/>
            <a:ext cx="3017715" cy="2497016"/>
          </a:xfrm>
          <a:prstGeom prst="rect">
            <a:avLst/>
          </a:prstGeom>
        </p:spPr>
      </p:pic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12298"/>
          </a:xfrm>
        </p:spPr>
        <p:txBody>
          <a:bodyPr>
            <a:normAutofit/>
          </a:bodyPr>
          <a:lstStyle/>
          <a:p>
            <a:r>
              <a:rPr lang="ru-RU" sz="3600" dirty="0" smtClean="0"/>
              <a:t>                       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«Жизнь без барьеров»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0058" y="3951773"/>
            <a:ext cx="2527300" cy="2413855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6891" y="1307672"/>
            <a:ext cx="3017715" cy="241385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2810" y="3951773"/>
            <a:ext cx="2806699" cy="26728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  <a:alpha val="9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473201" y="719666"/>
          <a:ext cx="9131299" cy="55541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22599"/>
                <a:gridCol w="3098800"/>
                <a:gridCol w="3009900"/>
              </a:tblGrid>
              <a:tr h="277706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77706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6298" y="3606800"/>
            <a:ext cx="2819400" cy="257712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1600" y="826478"/>
            <a:ext cx="2768600" cy="257712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1600" y="3606800"/>
            <a:ext cx="2768600" cy="25908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1448" y="826478"/>
            <a:ext cx="1689100" cy="25908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497" y="808894"/>
            <a:ext cx="2806698" cy="259470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1296" y="3606800"/>
            <a:ext cx="2959100" cy="25771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  <a:alpha val="9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825625"/>
            <a:ext cx="10515600" cy="2373923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  <a:alpha val="9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790700"/>
            <a:ext cx="9144000" cy="1841500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Инклюзивная культура </a:t>
            </a: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общения</a:t>
            </a:r>
            <a:endParaRPr lang="ru-RU" sz="5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4711700"/>
            <a:ext cx="9144000" cy="1689100"/>
          </a:xfrm>
        </p:spPr>
        <p:txBody>
          <a:bodyPr>
            <a:normAutofit/>
          </a:bodyPr>
          <a:lstStyle/>
          <a:p>
            <a:endParaRPr lang="ru-RU" sz="2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  <a:alpha val="9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8145" y="1136073"/>
            <a:ext cx="11055927" cy="5163127"/>
          </a:xfrm>
        </p:spPr>
        <p:txBody>
          <a:bodyPr>
            <a:normAutofit fontScale="90000"/>
          </a:bodyPr>
          <a:lstStyle/>
          <a:p>
            <a:pPr algn="l"/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Международный</a:t>
            </a:r>
            <a:r>
              <a:rPr lang="ru-RU" sz="2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уровень:</a:t>
            </a:r>
            <a:br>
              <a:rPr lang="ru-RU" sz="2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«Конвенция о правах ребенка»1981г.</a:t>
            </a:r>
            <a:b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Пртокол№1 Европейской конвенции «О защите прав и свобод человека» 1994г.</a:t>
            </a:r>
            <a:b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Саламанкская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декларация 1994г.</a:t>
            </a:r>
            <a:b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Конвенция ООН «О правах инвалидов» 2006г.</a:t>
            </a:r>
            <a:b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 уровень:</a:t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Конституция РФ 1993г.</a:t>
            </a:r>
            <a:b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 закон «Об образовании» 2012г.</a:t>
            </a:r>
            <a:b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 государственный образовательный 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 2014г</a:t>
            </a:r>
            <a:r>
              <a:rPr lang="ru-RU" sz="2700" dirty="0" smtClean="0"/>
              <a:t>,</a:t>
            </a:r>
            <a:b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 «О социальной защите инвалидов в РФ» 1995г.</a:t>
            </a:r>
            <a:b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Постановления Правительства РФ, Министерства образования и регионов</a:t>
            </a:r>
            <a:b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6299200"/>
            <a:ext cx="9144000" cy="101600"/>
          </a:xfrm>
        </p:spPr>
        <p:txBody>
          <a:bodyPr>
            <a:normAutofit fontScale="25000" lnSpcReduction="20000"/>
          </a:bodyPr>
          <a:lstStyle/>
          <a:p>
            <a:endParaRPr lang="ru-RU" sz="2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  <a:alpha val="9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7100" y="254000"/>
            <a:ext cx="10629900" cy="5363143"/>
          </a:xfrm>
        </p:spPr>
        <p:txBody>
          <a:bodyPr>
            <a:noAutofit/>
          </a:bodyPr>
          <a:lstStyle/>
          <a:p>
            <a:pPr algn="l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Инклюзия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обеспечение </a:t>
            </a:r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равного доступа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образованию </a:t>
            </a:r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всех обучающихся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учетом разнообразия особых образовательных потребностей и индивидуальных возможностей.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ФЗ «Об образовании в Российской Федерации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«равного доступа» – создание условий  предельно доступного образования для каждого ребенка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«все обучающиеся» – дети без особенностей развития, одаренные, говорящие на другом языке,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девиантные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дети с ограниченными возможностями здоровья и инвалидностью</a:t>
            </a:r>
            <a:endParaRPr lang="ru-RU" sz="2400" dirty="0"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5500" y="5617143"/>
            <a:ext cx="10731500" cy="45719"/>
          </a:xfrm>
        </p:spPr>
        <p:txBody>
          <a:bodyPr>
            <a:noAutofit/>
          </a:bodyPr>
          <a:lstStyle/>
          <a:p>
            <a:r>
              <a:rPr lang="ru-RU" sz="2800" dirty="0" smtClean="0"/>
              <a:t>                                                                                                                                                    </a:t>
            </a:r>
            <a:endParaRPr lang="ru-RU" sz="2800" dirty="0" smtClean="0"/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  <a:alpha val="9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7100" y="1084263"/>
            <a:ext cx="10629900" cy="1773237"/>
          </a:xfrm>
        </p:spPr>
        <p:txBody>
          <a:bodyPr>
            <a:noAutofit/>
          </a:bodyPr>
          <a:lstStyle/>
          <a:p>
            <a:pPr algn="l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100" dirty="0"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5500" y="1642533"/>
            <a:ext cx="10731500" cy="4020329"/>
          </a:xfrm>
        </p:spPr>
        <p:txBody>
          <a:bodyPr>
            <a:noAutofit/>
          </a:bodyPr>
          <a:lstStyle/>
          <a:p>
            <a:pPr algn="just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Инклюзивная культура общения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процесс создания терпимого, безопасного сообщества, разделяющего идеи сотрудничества, стимулирующего развитие всех своих участников, создающего общие инклюзивные ценности, которые разделяются и принимаются всеми сотрудниками, детьми, родителями.                                                  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РООИ «Перспектива»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/>
              <a:t>                                                                                                                                                    </a:t>
            </a:r>
            <a:endParaRPr lang="ru-RU" sz="2800" dirty="0" smtClean="0"/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  <a:alpha val="9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7100" y="1223963"/>
            <a:ext cx="10629900" cy="820737"/>
          </a:xfrm>
        </p:spPr>
        <p:txBody>
          <a:bodyPr>
            <a:noAutofit/>
          </a:bodyPr>
          <a:lstStyle/>
          <a:p>
            <a:pPr algn="l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Направления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</a:t>
            </a:r>
            <a:endParaRPr lang="ru-RU" sz="3600" dirty="0"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2700" y="2349500"/>
            <a:ext cx="10274300" cy="3313363"/>
          </a:xfrm>
        </p:spPr>
        <p:txBody>
          <a:bodyPr>
            <a:noAutofit/>
          </a:bodyPr>
          <a:lstStyle/>
          <a:p>
            <a:pPr lvl="0" algn="l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Взаимодействие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родителями ученика с особенностями развития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Повышение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профессиональной компетентности в области инклюзивного образования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сотрудников образовательного уреждения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Работа с родителями и детьми по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формированию ИКО.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Оценка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эффективности проведенной работы.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  <a:alpha val="9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7100" y="1223963"/>
            <a:ext cx="10629900" cy="820737"/>
          </a:xfrm>
        </p:spPr>
        <p:txBody>
          <a:bodyPr>
            <a:noAutofit/>
          </a:bodyPr>
          <a:lstStyle/>
          <a:p>
            <a:pPr algn="l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</a:t>
            </a:r>
            <a:endParaRPr lang="ru-RU" sz="3600" dirty="0"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2700" y="999068"/>
            <a:ext cx="10274300" cy="4148666"/>
          </a:xfrm>
        </p:spPr>
        <p:txBody>
          <a:bodyPr>
            <a:noAutofit/>
          </a:bodyPr>
          <a:lstStyle/>
          <a:p>
            <a:pPr algn="l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Терминология</a:t>
            </a:r>
            <a:endParaRPr lang="ru-RU" sz="3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«человек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инвалидностью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 с особыми образовательными потребностями»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«особые люди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«человек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 специальными образовательными потребностями»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 с синдромом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Дауна»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 с расстройством аутистического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спектра»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слабослышащий или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неслышащий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слабовидящий или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невидящий»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«человек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передвигающийся на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коляске»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  <a:alpha val="9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7100" y="1084263"/>
            <a:ext cx="10629900" cy="1773237"/>
          </a:xfrm>
        </p:spPr>
        <p:txBody>
          <a:bodyPr>
            <a:noAutofit/>
          </a:bodyPr>
          <a:lstStyle/>
          <a:p>
            <a:pPr algn="l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100" dirty="0"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9200" y="1084263"/>
            <a:ext cx="10337800" cy="5147204"/>
          </a:xfrm>
        </p:spPr>
        <p:txBody>
          <a:bodyPr>
            <a:noAutofit/>
          </a:bodyPr>
          <a:lstStyle/>
          <a:p>
            <a:pPr marL="457200" indent="-457200" algn="l">
              <a:buAutoNum type="arabicPeriod"/>
            </a:pPr>
            <a:endParaRPr lang="ru-RU" sz="2800" dirty="0" smtClean="0"/>
          </a:p>
          <a:p>
            <a:pPr algn="l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Этапы работы с детьми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«Все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разные».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«Инвалидность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одна из человеческих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особенностей».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«Жизнь без барьеров».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«Культура общения».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800" dirty="0" smtClean="0"/>
          </a:p>
          <a:p>
            <a:pPr algn="just"/>
            <a:endParaRPr lang="ru-RU" sz="2800" dirty="0"/>
          </a:p>
          <a:p>
            <a:pPr algn="just"/>
            <a:endParaRPr lang="ru-RU" sz="2800" dirty="0" smtClean="0"/>
          </a:p>
          <a:p>
            <a:pPr algn="just"/>
            <a:endParaRPr lang="ru-RU" sz="2800" dirty="0"/>
          </a:p>
          <a:p>
            <a:pPr algn="just"/>
            <a:endParaRPr lang="ru-RU" sz="2800" dirty="0" smtClean="0"/>
          </a:p>
          <a:p>
            <a:pPr algn="just"/>
            <a:endParaRPr lang="ru-RU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  <a:alpha val="9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46667" y="626534"/>
            <a:ext cx="10710333" cy="660400"/>
          </a:xfrm>
        </p:spPr>
        <p:txBody>
          <a:bodyPr>
            <a:noAutofit/>
          </a:bodyPr>
          <a:lstStyle/>
          <a:p>
            <a:pPr algn="l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«Все мы разные….»</a:t>
            </a:r>
            <a:endParaRPr lang="ru-RU" sz="3600" b="1" dirty="0"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533" y="1084263"/>
            <a:ext cx="11438467" cy="5147204"/>
          </a:xfrm>
        </p:spPr>
        <p:txBody>
          <a:bodyPr>
            <a:noAutofit/>
          </a:bodyPr>
          <a:lstStyle/>
          <a:p>
            <a:pPr algn="l"/>
            <a:endParaRPr lang="ru-RU" sz="2800" dirty="0" smtClean="0"/>
          </a:p>
          <a:p>
            <a:pPr algn="l"/>
            <a:r>
              <a:rPr lang="ru-RU" sz="2800" dirty="0"/>
              <a:t> </a:t>
            </a:r>
            <a:r>
              <a:rPr lang="ru-RU" sz="2800" dirty="0" smtClean="0"/>
              <a:t>                             </a:t>
            </a:r>
            <a:endParaRPr lang="ru-RU" sz="2800" dirty="0"/>
          </a:p>
          <a:p>
            <a:pPr algn="just"/>
            <a:endParaRPr lang="ru-RU" sz="2800" dirty="0" smtClean="0"/>
          </a:p>
          <a:p>
            <a:pPr algn="just"/>
            <a:endParaRPr lang="ru-RU" sz="2800" dirty="0"/>
          </a:p>
          <a:p>
            <a:pPr algn="just"/>
            <a:endParaRPr lang="ru-RU" sz="2800" dirty="0" smtClean="0"/>
          </a:p>
          <a:p>
            <a:pPr algn="just"/>
            <a:endParaRPr lang="ru-RU" sz="2800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508" y="2247106"/>
            <a:ext cx="3495195" cy="3024188"/>
          </a:xfrm>
          <a:prstGeom prst="rect">
            <a:avLst/>
          </a:prstGeom>
          <a:ln w="38100">
            <a:solidFill>
              <a:schemeClr val="accent2"/>
            </a:solidFill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4909" y="1744663"/>
            <a:ext cx="3408218" cy="3047470"/>
          </a:xfrm>
          <a:prstGeom prst="rect">
            <a:avLst/>
          </a:prstGeom>
          <a:ln w="38100">
            <a:solidFill>
              <a:schemeClr val="accent2"/>
            </a:solidFill>
          </a:ln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0333" y="2247106"/>
            <a:ext cx="3608917" cy="3024188"/>
          </a:xfrm>
          <a:prstGeom prst="rect">
            <a:avLst/>
          </a:prstGeom>
          <a:ln w="38100">
            <a:solidFill>
              <a:schemeClr val="accent2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иний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2951</Words>
  <Application>WPS Presentation</Application>
  <PresentationFormat>Широкоэкранный</PresentationFormat>
  <Paragraphs>68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2" baseType="lpstr">
      <vt:lpstr>Arial</vt:lpstr>
      <vt:lpstr>SimSun</vt:lpstr>
      <vt:lpstr>Wingdings</vt:lpstr>
      <vt:lpstr>Times New Roman</vt:lpstr>
      <vt:lpstr>Microsoft YaHei</vt:lpstr>
      <vt:lpstr>Arial Unicode MS</vt:lpstr>
      <vt:lpstr>Calibri Light</vt:lpstr>
      <vt:lpstr>Calibri</vt:lpstr>
      <vt:lpstr>Тема Office</vt:lpstr>
      <vt:lpstr>PowerPoint 演示文稿</vt:lpstr>
      <vt:lpstr>Инклюзивная культура общения</vt:lpstr>
      <vt:lpstr>   Международный уровень: «Конвенция о правах ребенка»1981г. Пртокол№1 Европейской конвенции «О защите прав и свобод человека» 1994г. Саламанкская декларация 1994г. Конвенция ООН «О правах инвалидов» 2006г.  Федеральный уровень: Конституция РФ 1993г. Федеральный закон «Об образовании» 2012г. Федеральный государственный образовательный стандарт 2014г, Закон «О социальной защите инвалидов в РФ» 1995г. Постановления Правительства РФ, Министерства образования и регионов   </vt:lpstr>
      <vt:lpstr> Инклюзия – обеспечение равного доступа к образованию для всех обучающихся с учетом разнообразия особых образовательных потребностей и индивидуальных возможностей.                                                        ФЗ «Об образовании в Российской Федерации»  «равного доступа» – создание условий  предельно доступного образования для каждого ребенка  «все обучающиеся» – дети без особенностей развития, одаренные, говорящие на другом языке, девиантные, дети с ограниченными возможностями здоровья и инвалидностью</vt:lpstr>
      <vt:lpstr> </vt:lpstr>
      <vt:lpstr>                    Направления работы</vt:lpstr>
      <vt:lpstr>                   </vt:lpstr>
      <vt:lpstr> </vt:lpstr>
      <vt:lpstr>                           «Все мы разные….»</vt:lpstr>
      <vt:lpstr> «Инвалидность – одна из человеческих особенностей…»</vt:lpstr>
      <vt:lpstr>                        «Жизнь без барьеров»</vt:lpstr>
      <vt:lpstr>PowerPoint 演示文稿</vt:lpstr>
      <vt:lpstr>                     Спасибо за внимание!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Инклюзивная культура общения</dc:title>
  <dc:creator>Админ</dc:creator>
  <cp:lastModifiedBy>user</cp:lastModifiedBy>
  <cp:revision>81</cp:revision>
  <dcterms:created xsi:type="dcterms:W3CDTF">2001-12-31T21:42:00Z</dcterms:created>
  <dcterms:modified xsi:type="dcterms:W3CDTF">2025-10-31T18:53:43Z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A7E32AE01955435B988696438400D875_12</vt:lpwstr>
  </property>
  <property fmtid="{D5CDD505-2E9C-101B-9397-08002B2CF9AE}" pid="3" name="KSOProductBuildVer">
    <vt:lpwstr>1049-12.2.0.23131</vt:lpwstr>
  </property>
</Properties>
</file>